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18" r:id="rId2"/>
    <p:sldId id="319" r:id="rId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39" d="100"/>
          <a:sy n="139" d="100"/>
        </p:scale>
        <p:origin x="-36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9A121E-4B28-544A-9B77-1EB5DC68C74E}" type="doc">
      <dgm:prSet loTypeId="urn:microsoft.com/office/officeart/2005/8/layout/vList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DAC7D1-DD64-D841-96B8-35D7390E1B35}">
      <dgm:prSet custT="1"/>
      <dgm:spPr>
        <a:solidFill>
          <a:srgbClr val="008000"/>
        </a:solidFill>
      </dgm:spPr>
      <dgm:t>
        <a:bodyPr/>
        <a:lstStyle/>
        <a:p>
          <a:pPr rtl="0"/>
          <a:r>
            <a:rPr lang="pt-PT" sz="1600" b="1" dirty="0" smtClean="0"/>
            <a:t>A estratégia: sequestro, resgate e crescimento sustentável (uma visão pós-</a:t>
          </a:r>
          <a:r>
            <a:rPr lang="pt-PT" sz="1600" b="1" dirty="0" err="1" smtClean="0"/>
            <a:t>troika</a:t>
          </a:r>
          <a:r>
            <a:rPr lang="pt-PT" sz="1600" b="1" dirty="0" smtClean="0"/>
            <a:t>)</a:t>
          </a:r>
          <a:endParaRPr lang="pt-PT" sz="1600" b="1" dirty="0"/>
        </a:p>
      </dgm:t>
    </dgm:pt>
    <dgm:pt modelId="{E9439D96-44B0-7143-B909-DAEDE630DE8D}" type="parTrans" cxnId="{0A15AC85-BF41-4E4A-81B0-08E6231823E0}">
      <dgm:prSet/>
      <dgm:spPr/>
      <dgm:t>
        <a:bodyPr/>
        <a:lstStyle/>
        <a:p>
          <a:endParaRPr lang="en-US"/>
        </a:p>
      </dgm:t>
    </dgm:pt>
    <dgm:pt modelId="{FB580794-9769-6140-9B2E-1DB37EFB6D7E}" type="sibTrans" cxnId="{0A15AC85-BF41-4E4A-81B0-08E6231823E0}">
      <dgm:prSet/>
      <dgm:spPr/>
      <dgm:t>
        <a:bodyPr/>
        <a:lstStyle/>
        <a:p>
          <a:endParaRPr lang="en-US"/>
        </a:p>
      </dgm:t>
    </dgm:pt>
    <dgm:pt modelId="{23453318-B08A-1A41-B153-735611CAF47E}">
      <dgm:prSet custT="1"/>
      <dgm:spPr/>
      <dgm:t>
        <a:bodyPr/>
        <a:lstStyle/>
        <a:p>
          <a:pPr rtl="0"/>
          <a:r>
            <a:rPr lang="pt-PT" sz="1600" b="0" dirty="0" smtClean="0"/>
            <a:t>Tendências globais </a:t>
          </a:r>
          <a:endParaRPr lang="pt-PT" sz="1600" b="0" dirty="0"/>
        </a:p>
      </dgm:t>
    </dgm:pt>
    <dgm:pt modelId="{45E3F6D7-2345-8A43-A6BB-982EED8C7E8C}" type="parTrans" cxnId="{8B017DE7-58B8-5847-B338-935A6799746F}">
      <dgm:prSet/>
      <dgm:spPr/>
      <dgm:t>
        <a:bodyPr/>
        <a:lstStyle/>
        <a:p>
          <a:endParaRPr lang="en-US"/>
        </a:p>
      </dgm:t>
    </dgm:pt>
    <dgm:pt modelId="{F707E153-A07F-1C4D-97B0-9522FD7E2B67}" type="sibTrans" cxnId="{8B017DE7-58B8-5847-B338-935A6799746F}">
      <dgm:prSet/>
      <dgm:spPr/>
      <dgm:t>
        <a:bodyPr/>
        <a:lstStyle/>
        <a:p>
          <a:endParaRPr lang="en-US"/>
        </a:p>
      </dgm:t>
    </dgm:pt>
    <dgm:pt modelId="{DDF10C2C-F045-B24F-84AB-9620E5C4D141}">
      <dgm:prSet custT="1"/>
      <dgm:spPr/>
      <dgm:t>
        <a:bodyPr/>
        <a:lstStyle/>
        <a:p>
          <a:pPr rtl="0"/>
          <a:r>
            <a:rPr lang="pt-PT" sz="1600" b="0" dirty="0" smtClean="0"/>
            <a:t>Liderança europeia</a:t>
          </a:r>
          <a:endParaRPr lang="pt-PT" sz="1600" b="0" dirty="0"/>
        </a:p>
      </dgm:t>
    </dgm:pt>
    <dgm:pt modelId="{C9AAD3E1-3300-9242-A2F1-5F3849ABBA08}" type="parTrans" cxnId="{8743F4D0-0709-A542-9D36-C258957FE613}">
      <dgm:prSet/>
      <dgm:spPr/>
      <dgm:t>
        <a:bodyPr/>
        <a:lstStyle/>
        <a:p>
          <a:endParaRPr lang="en-US"/>
        </a:p>
      </dgm:t>
    </dgm:pt>
    <dgm:pt modelId="{834E9871-2C3E-CC4E-A641-55DB276933E2}" type="sibTrans" cxnId="{8743F4D0-0709-A542-9D36-C258957FE613}">
      <dgm:prSet/>
      <dgm:spPr/>
      <dgm:t>
        <a:bodyPr/>
        <a:lstStyle/>
        <a:p>
          <a:endParaRPr lang="en-US"/>
        </a:p>
      </dgm:t>
    </dgm:pt>
    <dgm:pt modelId="{FC6C2986-DF05-DB4C-9A5C-4F982F560154}">
      <dgm:prSet custT="1"/>
      <dgm:spPr/>
      <dgm:t>
        <a:bodyPr/>
        <a:lstStyle/>
        <a:p>
          <a:pPr rtl="0"/>
          <a:r>
            <a:rPr lang="pt-PT" sz="1600" b="0" dirty="0" smtClean="0"/>
            <a:t>Paradoxo nacional</a:t>
          </a:r>
          <a:endParaRPr lang="pt-PT" sz="1600" b="0" dirty="0"/>
        </a:p>
      </dgm:t>
    </dgm:pt>
    <dgm:pt modelId="{B260BBCD-EB23-2C4A-9080-DFFA7A9ED8A0}" type="parTrans" cxnId="{2E7CE614-2938-CB4A-9773-9076356E983A}">
      <dgm:prSet/>
      <dgm:spPr/>
      <dgm:t>
        <a:bodyPr/>
        <a:lstStyle/>
        <a:p>
          <a:endParaRPr lang="en-US"/>
        </a:p>
      </dgm:t>
    </dgm:pt>
    <dgm:pt modelId="{78DC8590-B4EA-9B46-9D73-E1566D308022}" type="sibTrans" cxnId="{2E7CE614-2938-CB4A-9773-9076356E983A}">
      <dgm:prSet/>
      <dgm:spPr/>
      <dgm:t>
        <a:bodyPr/>
        <a:lstStyle/>
        <a:p>
          <a:endParaRPr lang="en-US"/>
        </a:p>
      </dgm:t>
    </dgm:pt>
    <dgm:pt modelId="{37F07A96-A1C8-004F-93AB-44FF9F439D5A}">
      <dgm:prSet custT="1"/>
      <dgm:spPr>
        <a:solidFill>
          <a:srgbClr val="008000"/>
        </a:solidFill>
      </dgm:spPr>
      <dgm:t>
        <a:bodyPr/>
        <a:lstStyle/>
        <a:p>
          <a:pPr rtl="0"/>
          <a:r>
            <a:rPr lang="pt-PT" sz="1600" b="1" dirty="0" smtClean="0"/>
            <a:t> O desafio da economia verde e as vantagens da integração Ambiente-Território-Energia</a:t>
          </a:r>
          <a:endParaRPr lang="pt-PT" sz="1600" b="1" dirty="0"/>
        </a:p>
      </dgm:t>
    </dgm:pt>
    <dgm:pt modelId="{3EF26767-3C77-7C43-9642-EEFF1B5EFE01}" type="parTrans" cxnId="{1AFA8AB7-1D54-724B-85CB-1669A7427453}">
      <dgm:prSet/>
      <dgm:spPr/>
      <dgm:t>
        <a:bodyPr/>
        <a:lstStyle/>
        <a:p>
          <a:endParaRPr lang="en-US"/>
        </a:p>
      </dgm:t>
    </dgm:pt>
    <dgm:pt modelId="{16541E3F-B019-1747-AFC6-CE8EEE59E485}" type="sibTrans" cxnId="{1AFA8AB7-1D54-724B-85CB-1669A7427453}">
      <dgm:prSet/>
      <dgm:spPr/>
      <dgm:t>
        <a:bodyPr/>
        <a:lstStyle/>
        <a:p>
          <a:endParaRPr lang="en-US"/>
        </a:p>
      </dgm:t>
    </dgm:pt>
    <dgm:pt modelId="{663DD668-D72B-DB4E-B3F3-62BD67EA994A}">
      <dgm:prSet custT="1"/>
      <dgm:spPr>
        <a:solidFill>
          <a:srgbClr val="008000"/>
        </a:solidFill>
      </dgm:spPr>
      <dgm:t>
        <a:bodyPr/>
        <a:lstStyle/>
        <a:p>
          <a:pPr rtl="0"/>
          <a:r>
            <a:rPr lang="pt-PT" sz="1600" b="1" dirty="0" smtClean="0"/>
            <a:t>Ambiente e Energia: riscos e oportunidades</a:t>
          </a:r>
          <a:endParaRPr lang="pt-PT" sz="1600" b="1" dirty="0"/>
        </a:p>
      </dgm:t>
    </dgm:pt>
    <dgm:pt modelId="{277D5973-BE94-B147-942B-226AAAA00A31}" type="parTrans" cxnId="{FEB62CB4-44E5-7247-8334-7CF28553A451}">
      <dgm:prSet/>
      <dgm:spPr/>
      <dgm:t>
        <a:bodyPr/>
        <a:lstStyle/>
        <a:p>
          <a:endParaRPr lang="en-US"/>
        </a:p>
      </dgm:t>
    </dgm:pt>
    <dgm:pt modelId="{29CED4E4-EF69-6C41-85A0-65041516B5CE}" type="sibTrans" cxnId="{FEB62CB4-44E5-7247-8334-7CF28553A451}">
      <dgm:prSet/>
      <dgm:spPr/>
      <dgm:t>
        <a:bodyPr/>
        <a:lstStyle/>
        <a:p>
          <a:endParaRPr lang="en-US"/>
        </a:p>
      </dgm:t>
    </dgm:pt>
    <dgm:pt modelId="{C83E8A55-1038-FA4B-9A01-CC98B87AE9EB}">
      <dgm:prSet custT="1"/>
      <dgm:spPr>
        <a:solidFill>
          <a:srgbClr val="008000"/>
        </a:solidFill>
      </dgm:spPr>
      <dgm:t>
        <a:bodyPr/>
        <a:lstStyle/>
        <a:p>
          <a:pPr rtl="0"/>
          <a:r>
            <a:rPr lang="pt-PT" sz="1600" b="1" dirty="0" smtClean="0"/>
            <a:t>Prioridades para as políticas de Ambiente, Energia e Território</a:t>
          </a:r>
          <a:endParaRPr lang="pt-PT" sz="1600" b="1" dirty="0"/>
        </a:p>
      </dgm:t>
    </dgm:pt>
    <dgm:pt modelId="{18B11A2E-FE15-1445-9765-68EFF715DCFD}" type="parTrans" cxnId="{68AEACA0-1A5A-3344-9C2D-4A6C4A9461BF}">
      <dgm:prSet/>
      <dgm:spPr/>
      <dgm:t>
        <a:bodyPr/>
        <a:lstStyle/>
        <a:p>
          <a:endParaRPr lang="en-US"/>
        </a:p>
      </dgm:t>
    </dgm:pt>
    <dgm:pt modelId="{3EBB9635-0AAE-2548-AEA7-669A46F29A3A}" type="sibTrans" cxnId="{68AEACA0-1A5A-3344-9C2D-4A6C4A9461BF}">
      <dgm:prSet/>
      <dgm:spPr/>
      <dgm:t>
        <a:bodyPr/>
        <a:lstStyle/>
        <a:p>
          <a:endParaRPr lang="en-US"/>
        </a:p>
      </dgm:t>
    </dgm:pt>
    <dgm:pt modelId="{0B553E3C-7350-CE46-B101-52B9C32F4F3C}">
      <dgm:prSet custT="1"/>
      <dgm:spPr/>
      <dgm:t>
        <a:bodyPr/>
        <a:lstStyle/>
        <a:p>
          <a:pPr rtl="0"/>
          <a:r>
            <a:rPr lang="pt-PT" sz="1600" b="0" dirty="0" smtClean="0"/>
            <a:t>Conclusão da infraestruturação ambiental e resolução dos passivos;</a:t>
          </a:r>
          <a:endParaRPr lang="pt-PT" sz="1600" b="0" dirty="0"/>
        </a:p>
      </dgm:t>
    </dgm:pt>
    <dgm:pt modelId="{C39D23B7-89B6-614B-A080-108DD65BEAA5}" type="parTrans" cxnId="{BF93F53D-2FEF-774A-8536-D1C710B6F3F2}">
      <dgm:prSet/>
      <dgm:spPr/>
      <dgm:t>
        <a:bodyPr/>
        <a:lstStyle/>
        <a:p>
          <a:endParaRPr lang="en-US"/>
        </a:p>
      </dgm:t>
    </dgm:pt>
    <dgm:pt modelId="{299058D2-6CEB-864C-8A6A-9C46B9A465C6}" type="sibTrans" cxnId="{BF93F53D-2FEF-774A-8536-D1C710B6F3F2}">
      <dgm:prSet/>
      <dgm:spPr/>
      <dgm:t>
        <a:bodyPr/>
        <a:lstStyle/>
        <a:p>
          <a:endParaRPr lang="en-US"/>
        </a:p>
      </dgm:t>
    </dgm:pt>
    <dgm:pt modelId="{DE869C09-3C1A-5A42-B52E-F3D28FB9D830}">
      <dgm:prSet custT="1"/>
      <dgm:spPr/>
      <dgm:t>
        <a:bodyPr/>
        <a:lstStyle/>
        <a:p>
          <a:r>
            <a:rPr lang="pt-PT" sz="1600" b="0" dirty="0" smtClean="0"/>
            <a:t>Valorização económica dos ecossistemas e da biodiversidade;</a:t>
          </a:r>
        </a:p>
      </dgm:t>
    </dgm:pt>
    <dgm:pt modelId="{49616A8A-594B-3842-92FC-C7EFF2E48D94}" type="parTrans" cxnId="{91AF0FEB-E867-BC41-865C-B415F6F3B313}">
      <dgm:prSet/>
      <dgm:spPr/>
      <dgm:t>
        <a:bodyPr/>
        <a:lstStyle/>
        <a:p>
          <a:endParaRPr lang="en-US"/>
        </a:p>
      </dgm:t>
    </dgm:pt>
    <dgm:pt modelId="{C8539910-9171-E844-B3FE-9C0DE27FD198}" type="sibTrans" cxnId="{91AF0FEB-E867-BC41-865C-B415F6F3B313}">
      <dgm:prSet/>
      <dgm:spPr/>
      <dgm:t>
        <a:bodyPr/>
        <a:lstStyle/>
        <a:p>
          <a:endParaRPr lang="en-US"/>
        </a:p>
      </dgm:t>
    </dgm:pt>
    <dgm:pt modelId="{B3ED7803-857A-9F41-B206-AC68A0F554FC}">
      <dgm:prSet custT="1"/>
      <dgm:spPr/>
      <dgm:t>
        <a:bodyPr/>
        <a:lstStyle/>
        <a:p>
          <a:r>
            <a:rPr lang="pt-PT" sz="1600" b="0" dirty="0" smtClean="0"/>
            <a:t>Uso eficiente dos recursos naturais (água, solo, energia);</a:t>
          </a:r>
        </a:p>
      </dgm:t>
    </dgm:pt>
    <dgm:pt modelId="{229BC0D8-9701-CE41-B757-57419A7B4732}" type="parTrans" cxnId="{B41177DB-448C-5A4F-8316-905E7F7F2E4C}">
      <dgm:prSet/>
      <dgm:spPr/>
      <dgm:t>
        <a:bodyPr/>
        <a:lstStyle/>
        <a:p>
          <a:endParaRPr lang="en-US"/>
        </a:p>
      </dgm:t>
    </dgm:pt>
    <dgm:pt modelId="{D4DB30F6-BE7A-394C-A7C2-9AAC0C721E3B}" type="sibTrans" cxnId="{B41177DB-448C-5A4F-8316-905E7F7F2E4C}">
      <dgm:prSet/>
      <dgm:spPr/>
      <dgm:t>
        <a:bodyPr/>
        <a:lstStyle/>
        <a:p>
          <a:endParaRPr lang="en-US"/>
        </a:p>
      </dgm:t>
    </dgm:pt>
    <dgm:pt modelId="{C9B5B762-842D-3C4F-A63B-9E4882807401}">
      <dgm:prSet custT="1"/>
      <dgm:spPr/>
      <dgm:t>
        <a:bodyPr/>
        <a:lstStyle/>
        <a:p>
          <a:r>
            <a:rPr lang="pt-PT" sz="1600" b="0" dirty="0" smtClean="0"/>
            <a:t>Novo modelo de ordenamento do território: resiliência, requalificação e coesão;</a:t>
          </a:r>
        </a:p>
      </dgm:t>
    </dgm:pt>
    <dgm:pt modelId="{1620B81C-25B4-7B47-B03B-E7500FD57F69}" type="parTrans" cxnId="{9DF6FB1D-C9F6-574D-A146-A1A265439522}">
      <dgm:prSet/>
      <dgm:spPr/>
      <dgm:t>
        <a:bodyPr/>
        <a:lstStyle/>
        <a:p>
          <a:endParaRPr lang="en-US"/>
        </a:p>
      </dgm:t>
    </dgm:pt>
    <dgm:pt modelId="{0CBDE77B-6329-D34E-9B73-EEA44B551E8F}" type="sibTrans" cxnId="{9DF6FB1D-C9F6-574D-A146-A1A265439522}">
      <dgm:prSet/>
      <dgm:spPr/>
      <dgm:t>
        <a:bodyPr/>
        <a:lstStyle/>
        <a:p>
          <a:endParaRPr lang="en-US"/>
        </a:p>
      </dgm:t>
    </dgm:pt>
    <dgm:pt modelId="{212F6728-5358-644A-9125-D612D4B9D418}">
      <dgm:prSet custT="1"/>
      <dgm:spPr/>
      <dgm:t>
        <a:bodyPr/>
        <a:lstStyle/>
        <a:p>
          <a:r>
            <a:rPr lang="pt-PT" sz="1600" b="0" dirty="0" smtClean="0"/>
            <a:t>Alterações climáticas: visão integrada clima-energia; metas de médio e longo-prazo; mercado de carbono; adaptação; </a:t>
          </a:r>
        </a:p>
      </dgm:t>
    </dgm:pt>
    <dgm:pt modelId="{DD177461-A3AE-FD47-B252-45B625E4D477}" type="parTrans" cxnId="{029A84A7-B6C9-DB40-BCCD-303CD5F88180}">
      <dgm:prSet/>
      <dgm:spPr/>
      <dgm:t>
        <a:bodyPr/>
        <a:lstStyle/>
        <a:p>
          <a:endParaRPr lang="en-US"/>
        </a:p>
      </dgm:t>
    </dgm:pt>
    <dgm:pt modelId="{78DBF238-107F-7F4C-8B80-F659115F5A62}" type="sibTrans" cxnId="{029A84A7-B6C9-DB40-BCCD-303CD5F88180}">
      <dgm:prSet/>
      <dgm:spPr/>
      <dgm:t>
        <a:bodyPr/>
        <a:lstStyle/>
        <a:p>
          <a:endParaRPr lang="en-US"/>
        </a:p>
      </dgm:t>
    </dgm:pt>
    <dgm:pt modelId="{CBC157CC-8B26-1343-AD50-D90A31C106E1}">
      <dgm:prSet custT="1"/>
      <dgm:spPr/>
      <dgm:t>
        <a:bodyPr/>
        <a:lstStyle/>
        <a:p>
          <a:r>
            <a:rPr lang="pt-PT" sz="1600" b="0" dirty="0" smtClean="0"/>
            <a:t>Energia: eficiência energética, sustentabilidade financeira, mercado e concorrência, integração ibérica e europeia, valorização dos recursos endógenos (renováveis, geologia e minas);</a:t>
          </a:r>
        </a:p>
      </dgm:t>
    </dgm:pt>
    <dgm:pt modelId="{9000988C-62D3-2B41-8C96-5ACE22F26B15}" type="parTrans" cxnId="{A56663B6-C58D-2849-B6AB-6F5E6065F6DA}">
      <dgm:prSet/>
      <dgm:spPr/>
      <dgm:t>
        <a:bodyPr/>
        <a:lstStyle/>
        <a:p>
          <a:endParaRPr lang="en-US"/>
        </a:p>
      </dgm:t>
    </dgm:pt>
    <dgm:pt modelId="{691AF731-24AA-8944-9536-8E3739E48196}" type="sibTrans" cxnId="{A56663B6-C58D-2849-B6AB-6F5E6065F6DA}">
      <dgm:prSet/>
      <dgm:spPr/>
      <dgm:t>
        <a:bodyPr/>
        <a:lstStyle/>
        <a:p>
          <a:endParaRPr lang="en-US"/>
        </a:p>
      </dgm:t>
    </dgm:pt>
    <dgm:pt modelId="{49B1F5A5-735E-C945-A4F7-0C1B18F352A0}">
      <dgm:prSet custT="1"/>
      <dgm:spPr/>
      <dgm:t>
        <a:bodyPr/>
        <a:lstStyle/>
        <a:p>
          <a:r>
            <a:rPr lang="pt-PT" sz="1600" b="0" dirty="0" smtClean="0"/>
            <a:t>Política de cidades, mobilidade sustentável e reabilitação urbana;</a:t>
          </a:r>
        </a:p>
      </dgm:t>
    </dgm:pt>
    <dgm:pt modelId="{1E75A548-6E87-064E-859A-871A086EA605}" type="parTrans" cxnId="{F89C5FD0-B698-DA4E-8E9F-6400092093DB}">
      <dgm:prSet/>
      <dgm:spPr/>
      <dgm:t>
        <a:bodyPr/>
        <a:lstStyle/>
        <a:p>
          <a:endParaRPr lang="en-US"/>
        </a:p>
      </dgm:t>
    </dgm:pt>
    <dgm:pt modelId="{1CDAAEC2-F7C0-F846-9B35-9B3E0259B69F}" type="sibTrans" cxnId="{F89C5FD0-B698-DA4E-8E9F-6400092093DB}">
      <dgm:prSet/>
      <dgm:spPr/>
      <dgm:t>
        <a:bodyPr/>
        <a:lstStyle/>
        <a:p>
          <a:endParaRPr lang="en-US"/>
        </a:p>
      </dgm:t>
    </dgm:pt>
    <dgm:pt modelId="{990524C3-7530-954B-A820-D43A579D09B1}">
      <dgm:prSet custT="1"/>
      <dgm:spPr/>
      <dgm:t>
        <a:bodyPr/>
        <a:lstStyle/>
        <a:p>
          <a:r>
            <a:rPr lang="pt-PT" sz="1600" b="0" dirty="0" smtClean="0"/>
            <a:t>Economia verde (novos padrões consumo e de produção, investimento e internacionalização, eco-inovação, novos mecanismos de financiamento);</a:t>
          </a:r>
        </a:p>
      </dgm:t>
    </dgm:pt>
    <dgm:pt modelId="{6D30EAD9-C992-E744-81E7-29A43DCDBA66}" type="parTrans" cxnId="{767B60C7-A4DE-E24A-A61C-EE89CBF321A2}">
      <dgm:prSet/>
      <dgm:spPr/>
      <dgm:t>
        <a:bodyPr/>
        <a:lstStyle/>
        <a:p>
          <a:endParaRPr lang="en-US"/>
        </a:p>
      </dgm:t>
    </dgm:pt>
    <dgm:pt modelId="{F939E9F4-FA11-1B47-B571-9723FEA1096C}" type="sibTrans" cxnId="{767B60C7-A4DE-E24A-A61C-EE89CBF321A2}">
      <dgm:prSet/>
      <dgm:spPr/>
      <dgm:t>
        <a:bodyPr/>
        <a:lstStyle/>
        <a:p>
          <a:endParaRPr lang="en-US"/>
        </a:p>
      </dgm:t>
    </dgm:pt>
    <dgm:pt modelId="{ED178589-EDB1-374B-8D03-3E6E6FC1E3D2}">
      <dgm:prSet custT="1"/>
      <dgm:spPr/>
      <dgm:t>
        <a:bodyPr/>
        <a:lstStyle/>
        <a:p>
          <a:r>
            <a:rPr lang="pt-PT" sz="1600" b="0" dirty="0" smtClean="0"/>
            <a:t>Reforma fiscal;</a:t>
          </a:r>
        </a:p>
      </dgm:t>
    </dgm:pt>
    <dgm:pt modelId="{72263AC0-840A-3A45-A38A-713B7CBEDD3E}" type="parTrans" cxnId="{01EB48C4-B2FE-2446-8A09-0B924C236726}">
      <dgm:prSet/>
      <dgm:spPr/>
      <dgm:t>
        <a:bodyPr/>
        <a:lstStyle/>
        <a:p>
          <a:endParaRPr lang="en-US"/>
        </a:p>
      </dgm:t>
    </dgm:pt>
    <dgm:pt modelId="{C6C8EB6C-E832-DF40-9F87-7190907BC19B}" type="sibTrans" cxnId="{01EB48C4-B2FE-2446-8A09-0B924C236726}">
      <dgm:prSet/>
      <dgm:spPr/>
      <dgm:t>
        <a:bodyPr/>
        <a:lstStyle/>
        <a:p>
          <a:endParaRPr lang="en-US"/>
        </a:p>
      </dgm:t>
    </dgm:pt>
    <dgm:pt modelId="{8605147B-38E5-DD4D-A29E-BF2725A0D901}">
      <dgm:prSet custT="1"/>
      <dgm:spPr/>
      <dgm:t>
        <a:bodyPr/>
        <a:lstStyle/>
        <a:p>
          <a:r>
            <a:rPr lang="pt-PT" sz="1600" b="0" dirty="0" smtClean="0"/>
            <a:t>Reforma do Estado; </a:t>
          </a:r>
          <a:endParaRPr lang="pt-PT" sz="1600" b="0" dirty="0"/>
        </a:p>
      </dgm:t>
    </dgm:pt>
    <dgm:pt modelId="{FFCAEFF5-7626-B841-BE47-68994CF571D2}" type="parTrans" cxnId="{F6E63A91-12D9-6D4B-9165-CB0C8E55B76E}">
      <dgm:prSet/>
      <dgm:spPr/>
      <dgm:t>
        <a:bodyPr/>
        <a:lstStyle/>
        <a:p>
          <a:endParaRPr lang="en-US"/>
        </a:p>
      </dgm:t>
    </dgm:pt>
    <dgm:pt modelId="{EE46C299-CD19-B14A-9A09-7F4686FF19CA}" type="sibTrans" cxnId="{F6E63A91-12D9-6D4B-9165-CB0C8E55B76E}">
      <dgm:prSet/>
      <dgm:spPr/>
      <dgm:t>
        <a:bodyPr/>
        <a:lstStyle/>
        <a:p>
          <a:endParaRPr lang="en-US"/>
        </a:p>
      </dgm:t>
    </dgm:pt>
    <dgm:pt modelId="{8251B5A7-9E7E-C44E-B441-11C6949815F0}" type="pres">
      <dgm:prSet presAssocID="{559A121E-4B28-544A-9B77-1EB5DC68C74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AC7568-140F-314F-8190-4F6698BF1829}" type="pres">
      <dgm:prSet presAssocID="{54DAC7D1-DD64-D841-96B8-35D7390E1B3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B80D72-5134-C745-B11E-F8B902E4CAC2}" type="pres">
      <dgm:prSet presAssocID="{FB580794-9769-6140-9B2E-1DB37EFB6D7E}" presName="spacer" presStyleCnt="0"/>
      <dgm:spPr/>
    </dgm:pt>
    <dgm:pt modelId="{AF1F58B1-17ED-BC4C-A73C-F95E7E2342CC}" type="pres">
      <dgm:prSet presAssocID="{663DD668-D72B-DB4E-B3F3-62BD67EA994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856661-A0C7-D143-B4B0-478D8A3F4C0B}" type="pres">
      <dgm:prSet presAssocID="{663DD668-D72B-DB4E-B3F3-62BD67EA994A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3217B5-399C-F445-9525-AC984296A2C1}" type="pres">
      <dgm:prSet presAssocID="{37F07A96-A1C8-004F-93AB-44FF9F439D5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08CD77-1770-8443-827A-4053872CB112}" type="pres">
      <dgm:prSet presAssocID="{16541E3F-B019-1747-AFC6-CE8EEE59E485}" presName="spacer" presStyleCnt="0"/>
      <dgm:spPr/>
    </dgm:pt>
    <dgm:pt modelId="{217FD98F-196E-3747-96E7-8FD79CD73CAD}" type="pres">
      <dgm:prSet presAssocID="{C83E8A55-1038-FA4B-9A01-CC98B87AE9E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841D08-A77B-0E4E-A90A-278C434A5B8D}" type="pres">
      <dgm:prSet presAssocID="{C83E8A55-1038-FA4B-9A01-CC98B87AE9E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2B3E91-6E5C-174B-810F-CDF63B5DB490}" type="presOf" srcId="{FC6C2986-DF05-DB4C-9A5C-4F982F560154}" destId="{F5856661-A0C7-D143-B4B0-478D8A3F4C0B}" srcOrd="0" destOrd="2" presId="urn:microsoft.com/office/officeart/2005/8/layout/vList2"/>
    <dgm:cxn modelId="{8743F4D0-0709-A542-9D36-C258957FE613}" srcId="{663DD668-D72B-DB4E-B3F3-62BD67EA994A}" destId="{DDF10C2C-F045-B24F-84AB-9620E5C4D141}" srcOrd="1" destOrd="0" parTransId="{C9AAD3E1-3300-9242-A2F1-5F3849ABBA08}" sibTransId="{834E9871-2C3E-CC4E-A641-55DB276933E2}"/>
    <dgm:cxn modelId="{F89C5FD0-B698-DA4E-8E9F-6400092093DB}" srcId="{C83E8A55-1038-FA4B-9A01-CC98B87AE9EB}" destId="{49B1F5A5-735E-C945-A4F7-0C1B18F352A0}" srcOrd="6" destOrd="0" parTransId="{1E75A548-6E87-064E-859A-871A086EA605}" sibTransId="{1CDAAEC2-F7C0-F846-9B35-9B3E0259B69F}"/>
    <dgm:cxn modelId="{BF93F53D-2FEF-774A-8536-D1C710B6F3F2}" srcId="{C83E8A55-1038-FA4B-9A01-CC98B87AE9EB}" destId="{0B553E3C-7350-CE46-B101-52B9C32F4F3C}" srcOrd="0" destOrd="0" parTransId="{C39D23B7-89B6-614B-A080-108DD65BEAA5}" sibTransId="{299058D2-6CEB-864C-8A6A-9C46B9A465C6}"/>
    <dgm:cxn modelId="{B41177DB-448C-5A4F-8316-905E7F7F2E4C}" srcId="{C83E8A55-1038-FA4B-9A01-CC98B87AE9EB}" destId="{B3ED7803-857A-9F41-B206-AC68A0F554FC}" srcOrd="2" destOrd="0" parTransId="{229BC0D8-9701-CE41-B757-57419A7B4732}" sibTransId="{D4DB30F6-BE7A-394C-A7C2-9AAC0C721E3B}"/>
    <dgm:cxn modelId="{2E7CE614-2938-CB4A-9773-9076356E983A}" srcId="{663DD668-D72B-DB4E-B3F3-62BD67EA994A}" destId="{FC6C2986-DF05-DB4C-9A5C-4F982F560154}" srcOrd="2" destOrd="0" parTransId="{B260BBCD-EB23-2C4A-9080-DFFA7A9ED8A0}" sibTransId="{78DC8590-B4EA-9B46-9D73-E1566D308022}"/>
    <dgm:cxn modelId="{455190D0-9F07-C04B-BFC2-477FA812FD15}" type="presOf" srcId="{37F07A96-A1C8-004F-93AB-44FF9F439D5A}" destId="{2F3217B5-399C-F445-9525-AC984296A2C1}" srcOrd="0" destOrd="0" presId="urn:microsoft.com/office/officeart/2005/8/layout/vList2"/>
    <dgm:cxn modelId="{03E9EE94-E8E7-EE4F-AA53-C691D8B41CA8}" type="presOf" srcId="{559A121E-4B28-544A-9B77-1EB5DC68C74E}" destId="{8251B5A7-9E7E-C44E-B441-11C6949815F0}" srcOrd="0" destOrd="0" presId="urn:microsoft.com/office/officeart/2005/8/layout/vList2"/>
    <dgm:cxn modelId="{065EC941-9EA8-9B40-9E29-01550CC8A889}" type="presOf" srcId="{DDF10C2C-F045-B24F-84AB-9620E5C4D141}" destId="{F5856661-A0C7-D143-B4B0-478D8A3F4C0B}" srcOrd="0" destOrd="1" presId="urn:microsoft.com/office/officeart/2005/8/layout/vList2"/>
    <dgm:cxn modelId="{68AEACA0-1A5A-3344-9C2D-4A6C4A9461BF}" srcId="{559A121E-4B28-544A-9B77-1EB5DC68C74E}" destId="{C83E8A55-1038-FA4B-9A01-CC98B87AE9EB}" srcOrd="3" destOrd="0" parTransId="{18B11A2E-FE15-1445-9765-68EFF715DCFD}" sibTransId="{3EBB9635-0AAE-2548-AEA7-669A46F29A3A}"/>
    <dgm:cxn modelId="{3A88074D-7F8B-9F4E-8BAD-9C95FE90E7D8}" type="presOf" srcId="{990524C3-7530-954B-A820-D43A579D09B1}" destId="{3D841D08-A77B-0E4E-A90A-278C434A5B8D}" srcOrd="0" destOrd="7" presId="urn:microsoft.com/office/officeart/2005/8/layout/vList2"/>
    <dgm:cxn modelId="{DFDD7845-B12F-1245-93EC-644BE57D99E0}" type="presOf" srcId="{663DD668-D72B-DB4E-B3F3-62BD67EA994A}" destId="{AF1F58B1-17ED-BC4C-A73C-F95E7E2342CC}" srcOrd="0" destOrd="0" presId="urn:microsoft.com/office/officeart/2005/8/layout/vList2"/>
    <dgm:cxn modelId="{767B60C7-A4DE-E24A-A61C-EE89CBF321A2}" srcId="{C83E8A55-1038-FA4B-9A01-CC98B87AE9EB}" destId="{990524C3-7530-954B-A820-D43A579D09B1}" srcOrd="7" destOrd="0" parTransId="{6D30EAD9-C992-E744-81E7-29A43DCDBA66}" sibTransId="{F939E9F4-FA11-1B47-B571-9723FEA1096C}"/>
    <dgm:cxn modelId="{FEB62CB4-44E5-7247-8334-7CF28553A451}" srcId="{559A121E-4B28-544A-9B77-1EB5DC68C74E}" destId="{663DD668-D72B-DB4E-B3F3-62BD67EA994A}" srcOrd="1" destOrd="0" parTransId="{277D5973-BE94-B147-942B-226AAAA00A31}" sibTransId="{29CED4E4-EF69-6C41-85A0-65041516B5CE}"/>
    <dgm:cxn modelId="{9DF6FB1D-C9F6-574D-A146-A1A265439522}" srcId="{C83E8A55-1038-FA4B-9A01-CC98B87AE9EB}" destId="{C9B5B762-842D-3C4F-A63B-9E4882807401}" srcOrd="3" destOrd="0" parTransId="{1620B81C-25B4-7B47-B03B-E7500FD57F69}" sibTransId="{0CBDE77B-6329-D34E-9B73-EEA44B551E8F}"/>
    <dgm:cxn modelId="{5F072D6E-CF53-8044-8CB5-498E65C5D4BC}" type="presOf" srcId="{0B553E3C-7350-CE46-B101-52B9C32F4F3C}" destId="{3D841D08-A77B-0E4E-A90A-278C434A5B8D}" srcOrd="0" destOrd="0" presId="urn:microsoft.com/office/officeart/2005/8/layout/vList2"/>
    <dgm:cxn modelId="{607F0D00-0EA2-8E44-A0B0-5ED963B71088}" type="presOf" srcId="{54DAC7D1-DD64-D841-96B8-35D7390E1B35}" destId="{AEAC7568-140F-314F-8190-4F6698BF1829}" srcOrd="0" destOrd="0" presId="urn:microsoft.com/office/officeart/2005/8/layout/vList2"/>
    <dgm:cxn modelId="{33EC78F6-9CAE-974D-AAFB-F0AEE306E64F}" type="presOf" srcId="{C83E8A55-1038-FA4B-9A01-CC98B87AE9EB}" destId="{217FD98F-196E-3747-96E7-8FD79CD73CAD}" srcOrd="0" destOrd="0" presId="urn:microsoft.com/office/officeart/2005/8/layout/vList2"/>
    <dgm:cxn modelId="{1AFA8AB7-1D54-724B-85CB-1669A7427453}" srcId="{559A121E-4B28-544A-9B77-1EB5DC68C74E}" destId="{37F07A96-A1C8-004F-93AB-44FF9F439D5A}" srcOrd="2" destOrd="0" parTransId="{3EF26767-3C77-7C43-9642-EEFF1B5EFE01}" sibTransId="{16541E3F-B019-1747-AFC6-CE8EEE59E485}"/>
    <dgm:cxn modelId="{A31DF1DB-68A1-4B44-A021-070F32FC87B6}" type="presOf" srcId="{23453318-B08A-1A41-B153-735611CAF47E}" destId="{F5856661-A0C7-D143-B4B0-478D8A3F4C0B}" srcOrd="0" destOrd="0" presId="urn:microsoft.com/office/officeart/2005/8/layout/vList2"/>
    <dgm:cxn modelId="{D69E34E8-142C-E245-AE7B-CF2527048A38}" type="presOf" srcId="{C9B5B762-842D-3C4F-A63B-9E4882807401}" destId="{3D841D08-A77B-0E4E-A90A-278C434A5B8D}" srcOrd="0" destOrd="3" presId="urn:microsoft.com/office/officeart/2005/8/layout/vList2"/>
    <dgm:cxn modelId="{029A84A7-B6C9-DB40-BCCD-303CD5F88180}" srcId="{C83E8A55-1038-FA4B-9A01-CC98B87AE9EB}" destId="{212F6728-5358-644A-9125-D612D4B9D418}" srcOrd="4" destOrd="0" parTransId="{DD177461-A3AE-FD47-B252-45B625E4D477}" sibTransId="{78DBF238-107F-7F4C-8B80-F659115F5A62}"/>
    <dgm:cxn modelId="{1A799949-C0A2-5A45-B465-E9329DAE18AD}" type="presOf" srcId="{DE869C09-3C1A-5A42-B52E-F3D28FB9D830}" destId="{3D841D08-A77B-0E4E-A90A-278C434A5B8D}" srcOrd="0" destOrd="1" presId="urn:microsoft.com/office/officeart/2005/8/layout/vList2"/>
    <dgm:cxn modelId="{F6E63A91-12D9-6D4B-9165-CB0C8E55B76E}" srcId="{C83E8A55-1038-FA4B-9A01-CC98B87AE9EB}" destId="{8605147B-38E5-DD4D-A29E-BF2725A0D901}" srcOrd="9" destOrd="0" parTransId="{FFCAEFF5-7626-B841-BE47-68994CF571D2}" sibTransId="{EE46C299-CD19-B14A-9A09-7F4686FF19CA}"/>
    <dgm:cxn modelId="{0CB58EE3-041F-C645-AEBF-CF99B7E8AC44}" type="presOf" srcId="{49B1F5A5-735E-C945-A4F7-0C1B18F352A0}" destId="{3D841D08-A77B-0E4E-A90A-278C434A5B8D}" srcOrd="0" destOrd="6" presId="urn:microsoft.com/office/officeart/2005/8/layout/vList2"/>
    <dgm:cxn modelId="{8B017DE7-58B8-5847-B338-935A6799746F}" srcId="{663DD668-D72B-DB4E-B3F3-62BD67EA994A}" destId="{23453318-B08A-1A41-B153-735611CAF47E}" srcOrd="0" destOrd="0" parTransId="{45E3F6D7-2345-8A43-A6BB-982EED8C7E8C}" sibTransId="{F707E153-A07F-1C4D-97B0-9522FD7E2B67}"/>
    <dgm:cxn modelId="{597A524C-BD45-A54B-9F36-8ADA1A2F65C7}" type="presOf" srcId="{212F6728-5358-644A-9125-D612D4B9D418}" destId="{3D841D08-A77B-0E4E-A90A-278C434A5B8D}" srcOrd="0" destOrd="4" presId="urn:microsoft.com/office/officeart/2005/8/layout/vList2"/>
    <dgm:cxn modelId="{AEEC142D-7A40-DB4E-96F7-575A8097E734}" type="presOf" srcId="{CBC157CC-8B26-1343-AD50-D90A31C106E1}" destId="{3D841D08-A77B-0E4E-A90A-278C434A5B8D}" srcOrd="0" destOrd="5" presId="urn:microsoft.com/office/officeart/2005/8/layout/vList2"/>
    <dgm:cxn modelId="{0A15AC85-BF41-4E4A-81B0-08E6231823E0}" srcId="{559A121E-4B28-544A-9B77-1EB5DC68C74E}" destId="{54DAC7D1-DD64-D841-96B8-35D7390E1B35}" srcOrd="0" destOrd="0" parTransId="{E9439D96-44B0-7143-B909-DAEDE630DE8D}" sibTransId="{FB580794-9769-6140-9B2E-1DB37EFB6D7E}"/>
    <dgm:cxn modelId="{01EB48C4-B2FE-2446-8A09-0B924C236726}" srcId="{C83E8A55-1038-FA4B-9A01-CC98B87AE9EB}" destId="{ED178589-EDB1-374B-8D03-3E6E6FC1E3D2}" srcOrd="8" destOrd="0" parTransId="{72263AC0-840A-3A45-A38A-713B7CBEDD3E}" sibTransId="{C6C8EB6C-E832-DF40-9F87-7190907BC19B}"/>
    <dgm:cxn modelId="{18054A65-5B47-5F46-A2B3-A0A4FC1652A0}" type="presOf" srcId="{B3ED7803-857A-9F41-B206-AC68A0F554FC}" destId="{3D841D08-A77B-0E4E-A90A-278C434A5B8D}" srcOrd="0" destOrd="2" presId="urn:microsoft.com/office/officeart/2005/8/layout/vList2"/>
    <dgm:cxn modelId="{91AF0FEB-E867-BC41-865C-B415F6F3B313}" srcId="{C83E8A55-1038-FA4B-9A01-CC98B87AE9EB}" destId="{DE869C09-3C1A-5A42-B52E-F3D28FB9D830}" srcOrd="1" destOrd="0" parTransId="{49616A8A-594B-3842-92FC-C7EFF2E48D94}" sibTransId="{C8539910-9171-E844-B3FE-9C0DE27FD198}"/>
    <dgm:cxn modelId="{ECEFE136-48CF-374F-B2E1-D7A74E131551}" type="presOf" srcId="{ED178589-EDB1-374B-8D03-3E6E6FC1E3D2}" destId="{3D841D08-A77B-0E4E-A90A-278C434A5B8D}" srcOrd="0" destOrd="8" presId="urn:microsoft.com/office/officeart/2005/8/layout/vList2"/>
    <dgm:cxn modelId="{0A4ABE59-309B-6448-904B-C47188118A74}" type="presOf" srcId="{8605147B-38E5-DD4D-A29E-BF2725A0D901}" destId="{3D841D08-A77B-0E4E-A90A-278C434A5B8D}" srcOrd="0" destOrd="9" presId="urn:microsoft.com/office/officeart/2005/8/layout/vList2"/>
    <dgm:cxn modelId="{A56663B6-C58D-2849-B6AB-6F5E6065F6DA}" srcId="{C83E8A55-1038-FA4B-9A01-CC98B87AE9EB}" destId="{CBC157CC-8B26-1343-AD50-D90A31C106E1}" srcOrd="5" destOrd="0" parTransId="{9000988C-62D3-2B41-8C96-5ACE22F26B15}" sibTransId="{691AF731-24AA-8944-9536-8E3739E48196}"/>
    <dgm:cxn modelId="{D92B8757-849C-BF49-ADBF-8AD0B3B00571}" type="presParOf" srcId="{8251B5A7-9E7E-C44E-B441-11C6949815F0}" destId="{AEAC7568-140F-314F-8190-4F6698BF1829}" srcOrd="0" destOrd="0" presId="urn:microsoft.com/office/officeart/2005/8/layout/vList2"/>
    <dgm:cxn modelId="{46B0EC1A-CCB4-8644-BC54-B786C70B9314}" type="presParOf" srcId="{8251B5A7-9E7E-C44E-B441-11C6949815F0}" destId="{2AB80D72-5134-C745-B11E-F8B902E4CAC2}" srcOrd="1" destOrd="0" presId="urn:microsoft.com/office/officeart/2005/8/layout/vList2"/>
    <dgm:cxn modelId="{2396D133-523D-7844-96C3-8DF368953EE6}" type="presParOf" srcId="{8251B5A7-9E7E-C44E-B441-11C6949815F0}" destId="{AF1F58B1-17ED-BC4C-A73C-F95E7E2342CC}" srcOrd="2" destOrd="0" presId="urn:microsoft.com/office/officeart/2005/8/layout/vList2"/>
    <dgm:cxn modelId="{134DFD5A-C56A-B645-8824-801735170008}" type="presParOf" srcId="{8251B5A7-9E7E-C44E-B441-11C6949815F0}" destId="{F5856661-A0C7-D143-B4B0-478D8A3F4C0B}" srcOrd="3" destOrd="0" presId="urn:microsoft.com/office/officeart/2005/8/layout/vList2"/>
    <dgm:cxn modelId="{9DB888FF-F8E8-7E46-A315-91E2F822BE52}" type="presParOf" srcId="{8251B5A7-9E7E-C44E-B441-11C6949815F0}" destId="{2F3217B5-399C-F445-9525-AC984296A2C1}" srcOrd="4" destOrd="0" presId="urn:microsoft.com/office/officeart/2005/8/layout/vList2"/>
    <dgm:cxn modelId="{483E2607-A06D-C048-9B48-78FA7701E376}" type="presParOf" srcId="{8251B5A7-9E7E-C44E-B441-11C6949815F0}" destId="{8F08CD77-1770-8443-827A-4053872CB112}" srcOrd="5" destOrd="0" presId="urn:microsoft.com/office/officeart/2005/8/layout/vList2"/>
    <dgm:cxn modelId="{BEE2231A-39F9-6243-993C-646296C4D0D2}" type="presParOf" srcId="{8251B5A7-9E7E-C44E-B441-11C6949815F0}" destId="{217FD98F-196E-3747-96E7-8FD79CD73CAD}" srcOrd="6" destOrd="0" presId="urn:microsoft.com/office/officeart/2005/8/layout/vList2"/>
    <dgm:cxn modelId="{27355CD6-EEAF-F547-825D-F4B5AACA2FFF}" type="presParOf" srcId="{8251B5A7-9E7E-C44E-B441-11C6949815F0}" destId="{3D841D08-A77B-0E4E-A90A-278C434A5B8D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C7568-140F-314F-8190-4F6698BF1829}">
      <dsp:nvSpPr>
        <dsp:cNvPr id="0" name=""/>
        <dsp:cNvSpPr/>
      </dsp:nvSpPr>
      <dsp:spPr>
        <a:xfrm>
          <a:off x="0" y="42455"/>
          <a:ext cx="9144000" cy="411840"/>
        </a:xfrm>
        <a:prstGeom prst="roundRect">
          <a:avLst/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dirty="0" smtClean="0"/>
            <a:t>A estratégia: sequestro, resgate e crescimento sustentável (uma visão pós-</a:t>
          </a:r>
          <a:r>
            <a:rPr lang="pt-PT" sz="1600" b="1" kern="1200" dirty="0" err="1" smtClean="0"/>
            <a:t>troika</a:t>
          </a:r>
          <a:r>
            <a:rPr lang="pt-PT" sz="1600" b="1" kern="1200" dirty="0" smtClean="0"/>
            <a:t>)</a:t>
          </a:r>
          <a:endParaRPr lang="pt-PT" sz="1600" b="1" kern="1200" dirty="0"/>
        </a:p>
      </dsp:txBody>
      <dsp:txXfrm>
        <a:off x="20104" y="62559"/>
        <a:ext cx="9103792" cy="371632"/>
      </dsp:txXfrm>
    </dsp:sp>
    <dsp:sp modelId="{AF1F58B1-17ED-BC4C-A73C-F95E7E2342CC}">
      <dsp:nvSpPr>
        <dsp:cNvPr id="0" name=""/>
        <dsp:cNvSpPr/>
      </dsp:nvSpPr>
      <dsp:spPr>
        <a:xfrm>
          <a:off x="0" y="517655"/>
          <a:ext cx="9144000" cy="411840"/>
        </a:xfrm>
        <a:prstGeom prst="roundRect">
          <a:avLst/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dirty="0" smtClean="0"/>
            <a:t>Ambiente e Energia: riscos e oportunidades</a:t>
          </a:r>
          <a:endParaRPr lang="pt-PT" sz="1600" b="1" kern="1200" dirty="0"/>
        </a:p>
      </dsp:txBody>
      <dsp:txXfrm>
        <a:off x="20104" y="537759"/>
        <a:ext cx="9103792" cy="371632"/>
      </dsp:txXfrm>
    </dsp:sp>
    <dsp:sp modelId="{F5856661-A0C7-D143-B4B0-478D8A3F4C0B}">
      <dsp:nvSpPr>
        <dsp:cNvPr id="0" name=""/>
        <dsp:cNvSpPr/>
      </dsp:nvSpPr>
      <dsp:spPr>
        <a:xfrm>
          <a:off x="0" y="929495"/>
          <a:ext cx="9144000" cy="81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0322" tIns="20320" rIns="113792" bIns="2032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600" b="0" kern="1200" dirty="0" smtClean="0"/>
            <a:t>Tendências globais </a:t>
          </a:r>
          <a:endParaRPr lang="pt-PT" sz="1600" b="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600" b="0" kern="1200" dirty="0" smtClean="0"/>
            <a:t>Liderança europeia</a:t>
          </a:r>
          <a:endParaRPr lang="pt-PT" sz="1600" b="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600" b="0" kern="1200" dirty="0" smtClean="0"/>
            <a:t>Paradoxo nacional</a:t>
          </a:r>
          <a:endParaRPr lang="pt-PT" sz="1600" b="0" kern="1200" dirty="0"/>
        </a:p>
      </dsp:txBody>
      <dsp:txXfrm>
        <a:off x="0" y="929495"/>
        <a:ext cx="9144000" cy="819720"/>
      </dsp:txXfrm>
    </dsp:sp>
    <dsp:sp modelId="{2F3217B5-399C-F445-9525-AC984296A2C1}">
      <dsp:nvSpPr>
        <dsp:cNvPr id="0" name=""/>
        <dsp:cNvSpPr/>
      </dsp:nvSpPr>
      <dsp:spPr>
        <a:xfrm>
          <a:off x="0" y="1749215"/>
          <a:ext cx="9144000" cy="411840"/>
        </a:xfrm>
        <a:prstGeom prst="roundRect">
          <a:avLst/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dirty="0" smtClean="0"/>
            <a:t> O desafio da economia verde e as vantagens da integração Ambiente-Território-Energia</a:t>
          </a:r>
          <a:endParaRPr lang="pt-PT" sz="1600" b="1" kern="1200" dirty="0"/>
        </a:p>
      </dsp:txBody>
      <dsp:txXfrm>
        <a:off x="20104" y="1769319"/>
        <a:ext cx="9103792" cy="371632"/>
      </dsp:txXfrm>
    </dsp:sp>
    <dsp:sp modelId="{217FD98F-196E-3747-96E7-8FD79CD73CAD}">
      <dsp:nvSpPr>
        <dsp:cNvPr id="0" name=""/>
        <dsp:cNvSpPr/>
      </dsp:nvSpPr>
      <dsp:spPr>
        <a:xfrm>
          <a:off x="0" y="2224415"/>
          <a:ext cx="9144000" cy="411840"/>
        </a:xfrm>
        <a:prstGeom prst="roundRect">
          <a:avLst/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dirty="0" smtClean="0"/>
            <a:t>Prioridades para as políticas de Ambiente, Energia e Território</a:t>
          </a:r>
          <a:endParaRPr lang="pt-PT" sz="1600" b="1" kern="1200" dirty="0"/>
        </a:p>
      </dsp:txBody>
      <dsp:txXfrm>
        <a:off x="20104" y="2244519"/>
        <a:ext cx="9103792" cy="371632"/>
      </dsp:txXfrm>
    </dsp:sp>
    <dsp:sp modelId="{3D841D08-A77B-0E4E-A90A-278C434A5B8D}">
      <dsp:nvSpPr>
        <dsp:cNvPr id="0" name=""/>
        <dsp:cNvSpPr/>
      </dsp:nvSpPr>
      <dsp:spPr>
        <a:xfrm>
          <a:off x="0" y="2636256"/>
          <a:ext cx="9144000" cy="3369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0322" tIns="20320" rIns="113792" bIns="2032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600" b="0" kern="1200" dirty="0" smtClean="0"/>
            <a:t>Conclusão da infraestruturação ambiental e resolução dos passivos;</a:t>
          </a:r>
          <a:endParaRPr lang="pt-PT" sz="1600" b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600" b="0" kern="1200" dirty="0" smtClean="0"/>
            <a:t>Valorização económica dos ecossistemas e da biodiversidade;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600" b="0" kern="1200" dirty="0" smtClean="0"/>
            <a:t>Uso eficiente dos recursos naturais (água, solo, energia);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600" b="0" kern="1200" dirty="0" smtClean="0"/>
            <a:t>Novo modelo de ordenamento do território: resiliência, requalificação e coesão;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600" b="0" kern="1200" dirty="0" smtClean="0"/>
            <a:t>Alterações climáticas: visão integrada clima-energia; metas de médio e longo-prazo; mercado de carbono; adaptação;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600" b="0" kern="1200" dirty="0" smtClean="0"/>
            <a:t>Energia: eficiência energética, sustentabilidade financeira, mercado e concorrência, integração ibérica e europeia, valorização dos recursos endógenos (renováveis, geologia e minas);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600" b="0" kern="1200" dirty="0" smtClean="0"/>
            <a:t>Política de cidades, mobilidade sustentável e reabilitação urbana;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600" b="0" kern="1200" dirty="0" smtClean="0"/>
            <a:t>Economia verde (novos padrões consumo e de produção, investimento e internacionalização, eco-inovação, novos mecanismos de financiamento);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600" b="0" kern="1200" dirty="0" smtClean="0"/>
            <a:t>Reforma fiscal;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600" b="0" kern="1200" dirty="0" smtClean="0"/>
            <a:t>Reforma do Estado; </a:t>
          </a:r>
          <a:endParaRPr lang="pt-PT" sz="1600" b="0" kern="1200" dirty="0"/>
        </a:p>
      </dsp:txBody>
      <dsp:txXfrm>
        <a:off x="0" y="2636256"/>
        <a:ext cx="9144000" cy="3369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ABAD7-3B3A-40F8-8822-DF6F86DCB795}" type="datetimeFigureOut">
              <a:rPr lang="pt-PT" smtClean="0"/>
              <a:pPr/>
              <a:t>27/08/13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D01EBB-948C-4717-AF58-0801D45170D7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07282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19234">
              <a:defRPr/>
            </a:pPr>
            <a:fld id="{61B95C2B-F784-4E0B-9A53-B333C5680726}" type="slidenum">
              <a:rPr lang="en-US" smtClean="0"/>
              <a:pPr defTabSz="919234">
                <a:defRPr/>
              </a:pPr>
              <a:t>1</a:t>
            </a:fld>
            <a:endParaRPr lang="en-US" dirty="0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5688" y="685800"/>
            <a:ext cx="4572000" cy="3429000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37"/>
            <a:ext cx="5029200" cy="204618"/>
          </a:xfrm>
          <a:noFill/>
          <a:ln/>
        </p:spPr>
        <p:txBody>
          <a:bodyPr>
            <a:normAutofit fontScale="77500" lnSpcReduction="20000"/>
          </a:bodyPr>
          <a:lstStyle/>
          <a:p>
            <a:pPr eaLnBrk="1" hangingPunct="1"/>
            <a:r>
              <a:rPr lang="en-US" b="0" smtClean="0">
                <a:latin typeface="Arial" pitchFamily="34" charset="0"/>
              </a:rPr>
              <a:t> 	</a:t>
            </a:r>
            <a:endParaRPr lang="en-US" smtClean="0">
              <a:latin typeface="Arial" pitchFamily="34" charset="0"/>
            </a:endParaRP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3277918" y="8688324"/>
            <a:ext cx="302164" cy="22493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88694" tIns="44347" rIns="88694" bIns="44347" anchor="ctr"/>
          <a:lstStyle/>
          <a:p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1ECB-8C03-43D7-8830-6606BEE28279}" type="datetimeFigureOut">
              <a:rPr lang="pt-PT" smtClean="0"/>
              <a:pPr/>
              <a:t>27/08/13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4211-233D-43D1-8381-410BB05F6CE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1ECB-8C03-43D7-8830-6606BEE28279}" type="datetimeFigureOut">
              <a:rPr lang="pt-PT" smtClean="0"/>
              <a:pPr/>
              <a:t>27/08/13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4211-233D-43D1-8381-410BB05F6CE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1ECB-8C03-43D7-8830-6606BEE28279}" type="datetimeFigureOut">
              <a:rPr lang="pt-PT" smtClean="0"/>
              <a:pPr/>
              <a:t>27/08/13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4211-233D-43D1-8381-410BB05F6CE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1ECB-8C03-43D7-8830-6606BEE28279}" type="datetimeFigureOut">
              <a:rPr lang="pt-PT" smtClean="0"/>
              <a:pPr/>
              <a:t>27/08/13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4211-233D-43D1-8381-410BB05F6CE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1ECB-8C03-43D7-8830-6606BEE28279}" type="datetimeFigureOut">
              <a:rPr lang="pt-PT" smtClean="0"/>
              <a:pPr/>
              <a:t>27/08/13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4211-233D-43D1-8381-410BB05F6CE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1ECB-8C03-43D7-8830-6606BEE28279}" type="datetimeFigureOut">
              <a:rPr lang="pt-PT" smtClean="0"/>
              <a:pPr/>
              <a:t>27/08/13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4211-233D-43D1-8381-410BB05F6CE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1ECB-8C03-43D7-8830-6606BEE28279}" type="datetimeFigureOut">
              <a:rPr lang="pt-PT" smtClean="0"/>
              <a:pPr/>
              <a:t>27/08/13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4211-233D-43D1-8381-410BB05F6CE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1ECB-8C03-43D7-8830-6606BEE28279}" type="datetimeFigureOut">
              <a:rPr lang="pt-PT" smtClean="0"/>
              <a:pPr/>
              <a:t>27/08/13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4211-233D-43D1-8381-410BB05F6CE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1ECB-8C03-43D7-8830-6606BEE28279}" type="datetimeFigureOut">
              <a:rPr lang="pt-PT" smtClean="0"/>
              <a:pPr/>
              <a:t>27/08/13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4211-233D-43D1-8381-410BB05F6CE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1ECB-8C03-43D7-8830-6606BEE28279}" type="datetimeFigureOut">
              <a:rPr lang="pt-PT" smtClean="0"/>
              <a:pPr/>
              <a:t>27/08/13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4211-233D-43D1-8381-410BB05F6CE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31ECB-8C03-43D7-8830-6606BEE28279}" type="datetimeFigureOut">
              <a:rPr lang="pt-PT" smtClean="0"/>
              <a:pPr/>
              <a:t>27/08/13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4211-233D-43D1-8381-410BB05F6CE1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31ECB-8C03-43D7-8830-6606BEE28279}" type="datetimeFigureOut">
              <a:rPr lang="pt-PT" smtClean="0"/>
              <a:pPr/>
              <a:t>27/08/13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24211-233D-43D1-8381-410BB05F6CE1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1.jpeg"/><Relationship Id="rId5" Type="http://schemas.openxmlformats.org/officeDocument/2006/relationships/image" Target="../media/image2.jpe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42910" y="4500570"/>
            <a:ext cx="785818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 defTabSz="957263"/>
            <a:r>
              <a:rPr lang="pt-PT" sz="1600" b="1" dirty="0" smtClean="0"/>
              <a:t>Castelo de Vide</a:t>
            </a:r>
          </a:p>
          <a:p>
            <a:pPr algn="ctr" defTabSz="957263"/>
            <a:r>
              <a:rPr lang="pt-PT" sz="1600" b="1" dirty="0" smtClean="0"/>
              <a:t>27 de Agosto de 2013</a:t>
            </a:r>
          </a:p>
          <a:p>
            <a:pPr algn="ctr" defTabSz="957263"/>
            <a:endParaRPr lang="pt-PT" sz="1600" b="1" dirty="0" smtClean="0"/>
          </a:p>
          <a:p>
            <a:pPr algn="ctr" defTabSz="957263"/>
            <a:endParaRPr lang="pt-PT" sz="1400" b="1" u="none" dirty="0" smtClean="0"/>
          </a:p>
          <a:p>
            <a:pPr algn="ctr" defTabSz="957263"/>
            <a:r>
              <a:rPr lang="en-US" sz="2000" b="1" u="none" dirty="0" smtClean="0"/>
              <a:t>JORGE </a:t>
            </a:r>
            <a:r>
              <a:rPr lang="en-US" sz="2000" b="1" u="none" dirty="0"/>
              <a:t>MOREIRA DA SILVA</a:t>
            </a:r>
          </a:p>
          <a:p>
            <a:pPr algn="ctr" defTabSz="957263"/>
            <a:r>
              <a:rPr lang="en-US" sz="1600" b="1" u="none" dirty="0" smtClean="0"/>
              <a:t>jmoreiradasilva24@gmail.com</a:t>
            </a:r>
            <a:endParaRPr lang="fr-FR" sz="1600" b="1" u="none" dirty="0"/>
          </a:p>
        </p:txBody>
      </p:sp>
      <p:sp>
        <p:nvSpPr>
          <p:cNvPr id="3076" name="McK Date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8596" y="285728"/>
            <a:ext cx="8375435" cy="257177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lIns="0" tIns="0" rIns="0" bIns="0"/>
          <a:lstStyle/>
          <a:p>
            <a:pPr algn="ctr" defTabSz="839788"/>
            <a:endParaRPr lang="en-US" sz="2000" b="1" u="none" dirty="0" smtClean="0"/>
          </a:p>
          <a:p>
            <a:pPr algn="ctr" defTabSz="839788"/>
            <a:endParaRPr lang="pt-PT" sz="3200" b="1" dirty="0" smtClean="0"/>
          </a:p>
          <a:p>
            <a:pPr algn="ctr" defTabSz="839788"/>
            <a:r>
              <a:rPr lang="pt-PT" sz="3200" b="1" dirty="0" smtClean="0"/>
              <a:t>UNIVERSIDADE DE VERÃO 2013</a:t>
            </a:r>
          </a:p>
          <a:p>
            <a:pPr algn="ctr" defTabSz="839788"/>
            <a:r>
              <a:rPr lang="pt-PT" sz="3200" b="1" dirty="0" smtClean="0"/>
              <a:t>Ambiente e Energia: o que temos de fazer já.</a:t>
            </a:r>
          </a:p>
          <a:p>
            <a:pPr algn="ctr" defTabSz="839788"/>
            <a:endParaRPr lang="en-US" sz="3200" b="1" u="none" dirty="0"/>
          </a:p>
          <a:p>
            <a:pPr algn="ctr" defTabSz="839788"/>
            <a:endParaRPr lang="en-GB" sz="2000" b="1" u="none" dirty="0"/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4857752" y="2428868"/>
            <a:ext cx="3193060" cy="1923914"/>
            <a:chOff x="1901" y="1306"/>
            <a:chExt cx="3441" cy="2084"/>
          </a:xfrm>
        </p:grpSpPr>
        <p:pic>
          <p:nvPicPr>
            <p:cNvPr id="3078" name="Picture 6" descr="somalia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00" y="1306"/>
              <a:ext cx="3342" cy="2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9" name="Rectangle 7"/>
            <p:cNvSpPr>
              <a:spLocks noChangeArrowheads="1"/>
            </p:cNvSpPr>
            <p:nvPr/>
          </p:nvSpPr>
          <p:spPr bwMode="auto">
            <a:xfrm>
              <a:off x="1901" y="3210"/>
              <a:ext cx="3361" cy="18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</p:grpSp>
      <p:pic>
        <p:nvPicPr>
          <p:cNvPr id="3080" name="Picture 8" descr="C:\Users\jmoreiradasilva\Desktop\Jorge\PRESIDÊNCIA DA REPÚBLICA\PRESIDÊNCIA DA REPÚBLICA\Memo PR - CIENCIA\ROTEIROS PARA A CIÊNCIA\Roteiro Ciencia - Tecn Limpas\imagens_ful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2357430"/>
            <a:ext cx="3234983" cy="1892300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D2B12-C266-4968-84A8-1D1C99C48A4E}" type="slidenum">
              <a:rPr lang="pt-PT" smtClean="0">
                <a:solidFill>
                  <a:schemeClr val="bg1"/>
                </a:solidFill>
              </a:rPr>
              <a:pPr/>
              <a:t>2</a:t>
            </a:fld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214282" y="6357958"/>
            <a:ext cx="8143932" cy="363517"/>
          </a:xfrm>
        </p:spPr>
        <p:txBody>
          <a:bodyPr/>
          <a:lstStyle/>
          <a:p>
            <a:r>
              <a:rPr lang="pt-PT" dirty="0" smtClean="0">
                <a:solidFill>
                  <a:schemeClr val="bg1"/>
                </a:solidFill>
              </a:rPr>
              <a:t>Novas opções estratégicas face ao regime climático pós-2012</a:t>
            </a:r>
            <a:endParaRPr lang="pt-PT" dirty="0">
              <a:solidFill>
                <a:schemeClr val="bg1"/>
              </a:solidFill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10920440"/>
              </p:ext>
            </p:extLst>
          </p:nvPr>
        </p:nvGraphicFramePr>
        <p:xfrm>
          <a:off x="0" y="44624"/>
          <a:ext cx="9144000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203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234</Words>
  <Application>Microsoft Macintosh PowerPoint</Application>
  <PresentationFormat>On-screen Show (4:3)</PresentationFormat>
  <Paragraphs>31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Tema do Office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NOVAS OPÇÕES ESTRATÉGICAS DA EDP FACE AO REGIME CLIMÁTICO PÓS-2012</dc:title>
  <dc:creator>Windows User</dc:creator>
  <cp:lastModifiedBy>Jorge Moreira da Silva</cp:lastModifiedBy>
  <cp:revision>12</cp:revision>
  <dcterms:created xsi:type="dcterms:W3CDTF">2010-05-19T14:34:13Z</dcterms:created>
  <dcterms:modified xsi:type="dcterms:W3CDTF">2013-08-27T07:07:52Z</dcterms:modified>
</cp:coreProperties>
</file>